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66" r:id="rId6"/>
    <p:sldId id="318" r:id="rId7"/>
    <p:sldId id="309" r:id="rId8"/>
    <p:sldId id="324" r:id="rId9"/>
    <p:sldId id="310" r:id="rId10"/>
    <p:sldId id="331" r:id="rId11"/>
    <p:sldId id="330" r:id="rId12"/>
    <p:sldId id="302" r:id="rId13"/>
    <p:sldId id="304" r:id="rId14"/>
    <p:sldId id="316" r:id="rId15"/>
    <p:sldId id="329" r:id="rId16"/>
    <p:sldId id="313" r:id="rId17"/>
    <p:sldId id="335" r:id="rId18"/>
    <p:sldId id="333" r:id="rId19"/>
    <p:sldId id="332" r:id="rId20"/>
    <p:sldId id="334" r:id="rId21"/>
    <p:sldId id="292" r:id="rId22"/>
    <p:sldId id="308" r:id="rId23"/>
    <p:sldId id="299" r:id="rId24"/>
    <p:sldId id="275" r:id="rId25"/>
    <p:sldId id="326" r:id="rId26"/>
    <p:sldId id="277" r:id="rId27"/>
    <p:sldId id="272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70237-A7C4-4DE5-91E3-4A4446EA838A}" v="1" dt="2026-01-21T07:20:54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8" autoAdjust="0"/>
    <p:restoredTop sz="87943" autoAdjust="0"/>
  </p:normalViewPr>
  <p:slideViewPr>
    <p:cSldViewPr>
      <p:cViewPr varScale="1">
        <p:scale>
          <a:sx n="93" d="100"/>
          <a:sy n="93" d="100"/>
        </p:scale>
        <p:origin x="23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tmar Lenz" userId="e5ead644-a14c-4681-a69e-c9d07d0184cf" providerId="ADAL" clId="{5F83E290-CD2F-4DD7-9291-C4B7DCF2A7D8}"/>
    <pc:docChg chg="custSel modSld">
      <pc:chgData name="Dietmar Lenz" userId="e5ead644-a14c-4681-a69e-c9d07d0184cf" providerId="ADAL" clId="{5F83E290-CD2F-4DD7-9291-C4B7DCF2A7D8}" dt="2026-01-21T17:46:23.189" v="22" actId="6549"/>
      <pc:docMkLst>
        <pc:docMk/>
      </pc:docMkLst>
      <pc:sldChg chg="addSp delSp modSp mod">
        <pc:chgData name="Dietmar Lenz" userId="e5ead644-a14c-4681-a69e-c9d07d0184cf" providerId="ADAL" clId="{5F83E290-CD2F-4DD7-9291-C4B7DCF2A7D8}" dt="2026-01-21T07:21:28.184" v="10" actId="1076"/>
        <pc:sldMkLst>
          <pc:docMk/>
          <pc:sldMk cId="2540021718" sldId="272"/>
        </pc:sldMkLst>
        <pc:picChg chg="add mod">
          <ac:chgData name="Dietmar Lenz" userId="e5ead644-a14c-4681-a69e-c9d07d0184cf" providerId="ADAL" clId="{5F83E290-CD2F-4DD7-9291-C4B7DCF2A7D8}" dt="2026-01-21T07:21:28.184" v="10" actId="1076"/>
          <ac:picMkLst>
            <pc:docMk/>
            <pc:sldMk cId="2540021718" sldId="272"/>
            <ac:picMk id="4" creationId="{91488C56-41E6-6670-8FFF-80098CF395B5}"/>
          </ac:picMkLst>
        </pc:picChg>
        <pc:picChg chg="del">
          <ac:chgData name="Dietmar Lenz" userId="e5ead644-a14c-4681-a69e-c9d07d0184cf" providerId="ADAL" clId="{5F83E290-CD2F-4DD7-9291-C4B7DCF2A7D8}" dt="2026-01-21T07:20:37.945" v="0" actId="478"/>
          <ac:picMkLst>
            <pc:docMk/>
            <pc:sldMk cId="2540021718" sldId="272"/>
            <ac:picMk id="6" creationId="{5957DBD1-052E-88ED-5B0B-F6415B0F2799}"/>
          </ac:picMkLst>
        </pc:picChg>
      </pc:sldChg>
      <pc:sldChg chg="modSp mod">
        <pc:chgData name="Dietmar Lenz" userId="e5ead644-a14c-4681-a69e-c9d07d0184cf" providerId="ADAL" clId="{5F83E290-CD2F-4DD7-9291-C4B7DCF2A7D8}" dt="2026-01-21T17:46:23.189" v="22" actId="6549"/>
        <pc:sldMkLst>
          <pc:docMk/>
          <pc:sldMk cId="3690864407" sldId="329"/>
        </pc:sldMkLst>
        <pc:spChg chg="mod">
          <ac:chgData name="Dietmar Lenz" userId="e5ead644-a14c-4681-a69e-c9d07d0184cf" providerId="ADAL" clId="{5F83E290-CD2F-4DD7-9291-C4B7DCF2A7D8}" dt="2026-01-21T17:46:23.189" v="22" actId="6549"/>
          <ac:spMkLst>
            <pc:docMk/>
            <pc:sldMk cId="3690864407" sldId="329"/>
            <ac:spMk id="3" creationId="{468BAB7A-0DC3-8041-C98C-CED107EA1D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AE2D2-2618-423C-9B15-6B6D8464530C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3579E-F7DB-45DE-84AC-E56AF9799A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56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3579E-F7DB-45DE-84AC-E56AF9799A8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24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3579E-F7DB-45DE-84AC-E56AF9799A8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26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Ergänzen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3579E-F7DB-45DE-84AC-E56AF9799A8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92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Ergänzen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3579E-F7DB-45DE-84AC-E56AF9799A8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98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3579E-F7DB-45DE-84AC-E56AF9799A8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902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24F35-7665-C753-A56A-E9099BBDB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79F987B-28AC-6899-A99F-2C00B9674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B37B1C1-2126-33E9-B459-5DEB9EE21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Nur kurz zu Erinnerung…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1F8B3C-13B7-07BB-C48B-2BE5D16CB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3579E-F7DB-45DE-84AC-E56AF9799A8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72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A82-F9C2-41D3-8A70-542460DDD761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6FEB-B5E7-444F-9870-6001BF9D8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76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A82-F9C2-41D3-8A70-542460DDD761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6FEB-B5E7-444F-9870-6001BF9D8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74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A82-F9C2-41D3-8A70-542460DDD761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6FEB-B5E7-444F-9870-6001BF9D8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4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A82-F9C2-41D3-8A70-542460DDD761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6FEB-B5E7-444F-9870-6001BF9D8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93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A82-F9C2-41D3-8A70-542460DDD761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6FEB-B5E7-444F-9870-6001BF9D8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10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A82-F9C2-41D3-8A70-542460DDD761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6FEB-B5E7-444F-9870-6001BF9D8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38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A82-F9C2-41D3-8A70-542460DDD761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6FEB-B5E7-444F-9870-6001BF9D8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92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A82-F9C2-41D3-8A70-542460DDD761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6FEB-B5E7-444F-9870-6001BF9D8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62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A82-F9C2-41D3-8A70-542460DDD761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6FEB-B5E7-444F-9870-6001BF9D8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0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A82-F9C2-41D3-8A70-542460DDD761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6FEB-B5E7-444F-9870-6001BF9D8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34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A82-F9C2-41D3-8A70-542460DDD761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6FEB-B5E7-444F-9870-6001BF9D8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88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7A82-F9C2-41D3-8A70-542460DDD761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6FEB-B5E7-444F-9870-6001BF9D87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54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atta-vereinigung.com/" TargetMode="External"/><Relationship Id="rId2" Type="http://schemas.openxmlformats.org/officeDocument/2006/relationships/hyperlink" Target="mailto:info@regatta-vereinigung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93304" y="3358470"/>
            <a:ext cx="6400800" cy="1752600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r>
              <a:rPr lang="de-DE" sz="2400" dirty="0"/>
              <a:t>21. Januar 2026 (via MS Teams)</a:t>
            </a:r>
          </a:p>
        </p:txBody>
      </p:sp>
      <p:pic>
        <p:nvPicPr>
          <p:cNvPr id="4" name="Bild 3" descr="RVB-LogoKlei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88640"/>
            <a:ext cx="1835696" cy="1621932"/>
          </a:xfrm>
          <a:prstGeom prst="rect">
            <a:avLst/>
          </a:prstGeom>
        </p:spPr>
      </p:pic>
      <p:pic>
        <p:nvPicPr>
          <p:cNvPr id="8" name="Grafik 7" descr="Ein Bild, das draußen, Segelboot, segeln, Himmel enthält.&#10;&#10;KI-generierte Inhalte können fehlerhaft sein.">
            <a:extLst>
              <a:ext uri="{FF2B5EF4-FFF2-40B4-BE49-F238E27FC236}">
                <a16:creationId xmlns:a16="http://schemas.microsoft.com/office/drawing/2014/main" id="{53EAA173-0EC5-946D-4257-5F1ABA61B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60" y="4462498"/>
            <a:ext cx="3794189" cy="224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DB8DF2AF-C4C4-9B9C-FB12-D18F1757A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RVB Mitgliederversammlung</a:t>
            </a:r>
            <a:endParaRPr lang="de-AT" dirty="0"/>
          </a:p>
        </p:txBody>
      </p:sp>
      <p:pic>
        <p:nvPicPr>
          <p:cNvPr id="12" name="Grafik 11" descr="Ein Bild, das Segelboot, segeln, Schiff, draußen enthält.&#10;&#10;KI-generierte Inhalte können fehlerhaft sein.">
            <a:extLst>
              <a:ext uri="{FF2B5EF4-FFF2-40B4-BE49-F238E27FC236}">
                <a16:creationId xmlns:a16="http://schemas.microsoft.com/office/drawing/2014/main" id="{9CAE5BC5-E269-C84D-62E8-D44C056D4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2" y="4462498"/>
            <a:ext cx="3367968" cy="224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392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7F033-CE4E-4C16-9973-E6535AB8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Vorschlag 2026</a:t>
            </a:r>
            <a:br>
              <a:rPr lang="de-DE" dirty="0"/>
            </a:br>
            <a:r>
              <a:rPr lang="de-DE" sz="3100" dirty="0"/>
              <a:t>Bodenseemeisterschaft der Langstrecken</a:t>
            </a:r>
            <a:endParaRPr lang="de-DE" dirty="0"/>
          </a:p>
        </p:txBody>
      </p:sp>
      <p:pic>
        <p:nvPicPr>
          <p:cNvPr id="7" name="Bild 4" descr="RVB-Logo-HP.jpg">
            <a:extLst>
              <a:ext uri="{FF2B5EF4-FFF2-40B4-BE49-F238E27FC236}">
                <a16:creationId xmlns:a16="http://schemas.microsoft.com/office/drawing/2014/main" id="{3FD50E11-90D1-4985-AB86-96300E272C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5" name="Grafik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7B3B104E-243C-16CE-DB1D-0623A5B81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700808"/>
            <a:ext cx="8229600" cy="45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8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7F033-CE4E-4C16-9973-E6535AB8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Vorschlag 2026</a:t>
            </a:r>
            <a:br>
              <a:rPr lang="de-DE" dirty="0"/>
            </a:br>
            <a:r>
              <a:rPr lang="de-DE" sz="3100" dirty="0"/>
              <a:t>Zweihand-Bodenseemeisterschaft</a:t>
            </a:r>
            <a:endParaRPr lang="de-DE" dirty="0"/>
          </a:p>
        </p:txBody>
      </p:sp>
      <p:pic>
        <p:nvPicPr>
          <p:cNvPr id="7" name="Bild 4" descr="RVB-Logo-HP.jpg">
            <a:extLst>
              <a:ext uri="{FF2B5EF4-FFF2-40B4-BE49-F238E27FC236}">
                <a16:creationId xmlns:a16="http://schemas.microsoft.com/office/drawing/2014/main" id="{3FD50E11-90D1-4985-AB86-96300E272C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5" name="Grafik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52776CF2-DA03-6345-AE53-E660CBE99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72816"/>
            <a:ext cx="8460432" cy="44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9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00449-440A-170F-1433-9765AEB8B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B24E0-4EF8-A4A4-8D7D-64D09A10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Ausblick 2026</a:t>
            </a:r>
          </a:p>
        </p:txBody>
      </p:sp>
      <p:pic>
        <p:nvPicPr>
          <p:cNvPr id="4" name="Bild 4" descr="RVB-Logo-HP.jpg">
            <a:extLst>
              <a:ext uri="{FF2B5EF4-FFF2-40B4-BE49-F238E27FC236}">
                <a16:creationId xmlns:a16="http://schemas.microsoft.com/office/drawing/2014/main" id="{FBB02160-ABD7-AD63-C2F6-458EFA4E22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8BAB7A-0DC3-8041-C98C-CED107EA1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r>
              <a:rPr lang="de-DE" sz="2000" b="1" dirty="0" err="1">
                <a:solidFill>
                  <a:prstClr val="black"/>
                </a:solidFill>
                <a:latin typeface="Calibri"/>
              </a:rPr>
              <a:t>fo</a:t>
            </a:r>
            <a:r>
              <a:rPr lang="de-DE" sz="2000" b="1" dirty="0">
                <a:solidFill>
                  <a:prstClr val="black"/>
                </a:solidFill>
                <a:latin typeface="Calibri"/>
              </a:rPr>
              <a:t> an alle Vereine zur Wertung</a:t>
            </a:r>
          </a:p>
          <a:p>
            <a:pPr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Andreas Wolfram stellt Liste mit Messbriefen aller Bodenseeboote für austragende Vereine zur Verfügung</a:t>
            </a:r>
          </a:p>
          <a:p>
            <a:pPr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Betreuung DH/ Langstrecke federführend Heidi Galle</a:t>
            </a:r>
          </a:p>
          <a:p>
            <a:pPr>
              <a:defRPr/>
            </a:pPr>
            <a:r>
              <a:rPr lang="de-DE" sz="2000" dirty="0" err="1">
                <a:solidFill>
                  <a:prstClr val="black"/>
                </a:solidFill>
                <a:latin typeface="Calibri"/>
              </a:rPr>
              <a:t>Up&amp;Down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 und Final </a:t>
            </a:r>
            <a:r>
              <a:rPr lang="de-DE" sz="2000" dirty="0" err="1">
                <a:solidFill>
                  <a:prstClr val="black"/>
                </a:solidFill>
                <a:latin typeface="Calibri"/>
              </a:rPr>
              <a:t>Race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 federführend </a:t>
            </a:r>
            <a:r>
              <a:rPr lang="de-DE" sz="2000" dirty="0" err="1">
                <a:solidFill>
                  <a:prstClr val="black"/>
                </a:solidFill>
                <a:latin typeface="Calibri"/>
              </a:rPr>
              <a:t>Bene</a:t>
            </a:r>
            <a:r>
              <a:rPr lang="de-DE" sz="2000">
                <a:solidFill>
                  <a:prstClr val="black"/>
                </a:solidFill>
                <a:latin typeface="Calibri"/>
              </a:rPr>
              <a:t> Höss</a:t>
            </a:r>
            <a:endParaRPr lang="de-DE" sz="2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Unterstützung manage2sail Auswertung durch Andreas Wolfram</a:t>
            </a:r>
          </a:p>
          <a:p>
            <a:pPr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Handout </a:t>
            </a:r>
            <a:r>
              <a:rPr lang="de-DE" sz="2000" dirty="0">
                <a:solidFill>
                  <a:prstClr val="black"/>
                </a:solidFill>
                <a:latin typeface="Calibri"/>
              </a:rPr>
              <a:t>„Abhaltung ORC- Regatten“ 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austragende Vereine übermitteln</a:t>
            </a:r>
          </a:p>
        </p:txBody>
      </p:sp>
    </p:spTree>
    <p:extLst>
      <p:ext uri="{BB962C8B-B14F-4D97-AF65-F5344CB8AC3E}">
        <p14:creationId xmlns:p14="http://schemas.microsoft.com/office/powerpoint/2010/main" val="3690864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1143000"/>
          </a:xfrm>
        </p:spPr>
        <p:txBody>
          <a:bodyPr/>
          <a:lstStyle/>
          <a:p>
            <a:r>
              <a:rPr lang="de-DE" dirty="0"/>
              <a:t>Ausblick Saison 2026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/>
              <a:t>Auswertungen</a:t>
            </a:r>
          </a:p>
          <a:p>
            <a:r>
              <a:rPr lang="de-DE" sz="2800" dirty="0"/>
              <a:t>Kurzstrecke: PCS </a:t>
            </a:r>
            <a:r>
              <a:rPr lang="de-DE" sz="2800" dirty="0" err="1"/>
              <a:t>constructed</a:t>
            </a:r>
            <a:r>
              <a:rPr lang="de-DE" sz="2800" dirty="0"/>
              <a:t> </a:t>
            </a:r>
            <a:r>
              <a:rPr lang="de-DE" sz="2800" dirty="0" err="1"/>
              <a:t>course</a:t>
            </a:r>
            <a:br>
              <a:rPr lang="de-DE" sz="2800" dirty="0"/>
            </a:br>
            <a:r>
              <a:rPr lang="de-DE" sz="2800" dirty="0"/>
              <a:t>Auswertung nach „eigenem“ berechneten Wind?</a:t>
            </a:r>
            <a:endParaRPr lang="de-DE" sz="2400" dirty="0"/>
          </a:p>
          <a:p>
            <a:r>
              <a:rPr lang="de-DE" sz="2400" dirty="0"/>
              <a:t>Mittel- und Langstrecke sowie </a:t>
            </a:r>
            <a:r>
              <a:rPr lang="de-DE" sz="2400" dirty="0" err="1"/>
              <a:t>Doublehanded</a:t>
            </a:r>
            <a:br>
              <a:rPr lang="de-DE" sz="2400" dirty="0"/>
            </a:br>
            <a:r>
              <a:rPr lang="de-DE" sz="2400" dirty="0"/>
              <a:t>Triple </a:t>
            </a:r>
            <a:r>
              <a:rPr lang="de-DE" sz="2400" dirty="0" err="1"/>
              <a:t>Number</a:t>
            </a:r>
            <a:r>
              <a:rPr lang="de-DE" sz="2400" dirty="0"/>
              <a:t>, Time on Time „Bodenseespektrum“</a:t>
            </a:r>
            <a:br>
              <a:rPr lang="de-DE" sz="2400" dirty="0"/>
            </a:br>
            <a:r>
              <a:rPr lang="de-DE" sz="2400" dirty="0"/>
              <a:t>(Low: 4-7 Knoten, Medium 7-12 Knoten, Strong: &gt; 12 Knoten)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 4" descr="RVB-Logo-H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4" name="Grafik 3" descr="Ein Bild, das Himmel, draußen, segeln, Schiff enthält.&#10;&#10;KI-generierte Inhalte können fehlerhaft sein.">
            <a:extLst>
              <a:ext uri="{FF2B5EF4-FFF2-40B4-BE49-F238E27FC236}">
                <a16:creationId xmlns:a16="http://schemas.microsoft.com/office/drawing/2014/main" id="{5B38FD1A-C0EC-69E6-A392-BDED0A2B6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17751"/>
            <a:ext cx="3060676" cy="179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0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45B0E-74B7-9370-9E1F-3EE80D9AD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F9675-9AEB-3FFC-B3D6-BDBE6776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1143000"/>
          </a:xfrm>
        </p:spPr>
        <p:txBody>
          <a:bodyPr/>
          <a:lstStyle/>
          <a:p>
            <a:r>
              <a:rPr lang="de-DE" dirty="0"/>
              <a:t>Ausblick Saison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93E9C4-17FC-D9B8-C26A-52F472CA7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/>
              <a:t>Auswertungen</a:t>
            </a:r>
          </a:p>
          <a:p>
            <a:r>
              <a:rPr lang="de-DE" sz="2800" dirty="0"/>
              <a:t>Keine gemischten Wertungen von DH und Club-Messbriefen (z.B. bei der DH Rundum)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 4" descr="RVB-Logo-HP.jpg">
            <a:extLst>
              <a:ext uri="{FF2B5EF4-FFF2-40B4-BE49-F238E27FC236}">
                <a16:creationId xmlns:a16="http://schemas.microsoft.com/office/drawing/2014/main" id="{8B951969-BD84-C293-6E7D-2665D9CC82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677D8A6-BBA9-85F2-5AF0-23B19D2678FB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2996952"/>
          <a:ext cx="8229600" cy="3520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9099">
                  <a:extLst>
                    <a:ext uri="{9D8B030D-6E8A-4147-A177-3AD203B41FA5}">
                      <a16:colId xmlns:a16="http://schemas.microsoft.com/office/drawing/2014/main" val="912940601"/>
                    </a:ext>
                  </a:extLst>
                </a:gridCol>
                <a:gridCol w="603270">
                  <a:extLst>
                    <a:ext uri="{9D8B030D-6E8A-4147-A177-3AD203B41FA5}">
                      <a16:colId xmlns:a16="http://schemas.microsoft.com/office/drawing/2014/main" val="1477408356"/>
                    </a:ext>
                  </a:extLst>
                </a:gridCol>
                <a:gridCol w="603270">
                  <a:extLst>
                    <a:ext uri="{9D8B030D-6E8A-4147-A177-3AD203B41FA5}">
                      <a16:colId xmlns:a16="http://schemas.microsoft.com/office/drawing/2014/main" val="3259612259"/>
                    </a:ext>
                  </a:extLst>
                </a:gridCol>
                <a:gridCol w="927526">
                  <a:extLst>
                    <a:ext uri="{9D8B030D-6E8A-4147-A177-3AD203B41FA5}">
                      <a16:colId xmlns:a16="http://schemas.microsoft.com/office/drawing/2014/main" val="1553245939"/>
                    </a:ext>
                  </a:extLst>
                </a:gridCol>
                <a:gridCol w="603270">
                  <a:extLst>
                    <a:ext uri="{9D8B030D-6E8A-4147-A177-3AD203B41FA5}">
                      <a16:colId xmlns:a16="http://schemas.microsoft.com/office/drawing/2014/main" val="812417831"/>
                    </a:ext>
                  </a:extLst>
                </a:gridCol>
                <a:gridCol w="1679099">
                  <a:extLst>
                    <a:ext uri="{9D8B030D-6E8A-4147-A177-3AD203B41FA5}">
                      <a16:colId xmlns:a16="http://schemas.microsoft.com/office/drawing/2014/main" val="4149150072"/>
                    </a:ext>
                  </a:extLst>
                </a:gridCol>
                <a:gridCol w="603270">
                  <a:extLst>
                    <a:ext uri="{9D8B030D-6E8A-4147-A177-3AD203B41FA5}">
                      <a16:colId xmlns:a16="http://schemas.microsoft.com/office/drawing/2014/main" val="2555336877"/>
                    </a:ext>
                  </a:extLst>
                </a:gridCol>
                <a:gridCol w="603270">
                  <a:extLst>
                    <a:ext uri="{9D8B030D-6E8A-4147-A177-3AD203B41FA5}">
                      <a16:colId xmlns:a16="http://schemas.microsoft.com/office/drawing/2014/main" val="1349454317"/>
                    </a:ext>
                  </a:extLst>
                </a:gridCol>
                <a:gridCol w="927526">
                  <a:extLst>
                    <a:ext uri="{9D8B030D-6E8A-4147-A177-3AD203B41FA5}">
                      <a16:colId xmlns:a16="http://schemas.microsoft.com/office/drawing/2014/main" val="1752780521"/>
                    </a:ext>
                  </a:extLst>
                </a:gridCol>
              </a:tblGrid>
              <a:tr h="16328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000" u="none" strike="noStrike">
                          <a:effectLst/>
                        </a:rPr>
                        <a:t>Sportboot J70 Kalypso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DH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Club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000" u="none" strike="noStrike">
                          <a:effectLst/>
                        </a:rPr>
                        <a:t>ORC2 Dehler 33C Boreas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DH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Club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extLst>
                  <a:ext uri="{0D108BD9-81ED-4DB2-BD59-A6C34878D82A}">
                    <a16:rowId xmlns:a16="http://schemas.microsoft.com/office/drawing/2014/main" val="190561674"/>
                  </a:ext>
                </a:extLst>
              </a:tr>
              <a:tr h="147727">
                <a:tc rowSpan="2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Scoring Option Triple Number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 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 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Club vs. DH</a:t>
                      </a:r>
                      <a:br>
                        <a:rPr lang="de-DE" sz="700" u="none" strike="noStrike">
                          <a:effectLst/>
                        </a:rPr>
                      </a:br>
                      <a:r>
                        <a:rPr lang="de-DE" sz="700" u="none" strike="noStrike">
                          <a:effectLst/>
                        </a:rPr>
                        <a:t>mm:ss / 5h gesegelt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 rowSpan="2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Scoring Option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 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 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Bonus Club vs. DH</a:t>
                      </a:r>
                      <a:br>
                        <a:rPr lang="de-DE" sz="700" u="none" strike="noStrike">
                          <a:effectLst/>
                        </a:rPr>
                      </a:br>
                      <a:r>
                        <a:rPr lang="de-DE" sz="700" u="none" strike="noStrike">
                          <a:effectLst/>
                        </a:rPr>
                        <a:t>in sec. / 5h gesegelt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537377147"/>
                  </a:ext>
                </a:extLst>
              </a:tr>
              <a:tr h="1477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477664"/>
                  </a:ext>
                </a:extLst>
              </a:tr>
              <a:tr h="147727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Low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0,7963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0,7794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5:04</a:t>
                      </a:r>
                      <a:endParaRPr lang="de-DE" sz="900" b="1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Low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0,8487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0,8512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-1:15</a:t>
                      </a:r>
                      <a:endParaRPr lang="de-DE" sz="900" b="1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3939976598"/>
                  </a:ext>
                </a:extLst>
              </a:tr>
              <a:tr h="147727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 Medium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0,9849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1,0044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-6:09</a:t>
                      </a:r>
                      <a:endParaRPr lang="de-DE" sz="9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 Medium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1,0502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1,0719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-7:29</a:t>
                      </a:r>
                      <a:endParaRPr lang="de-DE" sz="9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3293384506"/>
                  </a:ext>
                </a:extLst>
              </a:tr>
              <a:tr h="147727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High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1,1022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1,1683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-20:10</a:t>
                      </a:r>
                      <a:endParaRPr lang="de-DE" sz="9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High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1,1481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1,1842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-11:10</a:t>
                      </a:r>
                      <a:endParaRPr lang="de-DE" sz="9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3801911637"/>
                  </a:ext>
                </a:extLst>
              </a:tr>
              <a:tr h="14772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extLst>
                  <a:ext uri="{0D108BD9-81ED-4DB2-BD59-A6C34878D82A}">
                    <a16:rowId xmlns:a16="http://schemas.microsoft.com/office/drawing/2014/main" val="1140369621"/>
                  </a:ext>
                </a:extLst>
              </a:tr>
              <a:tr h="1529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extLst>
                  <a:ext uri="{0D108BD9-81ED-4DB2-BD59-A6C34878D82A}">
                    <a16:rowId xmlns:a16="http://schemas.microsoft.com/office/drawing/2014/main" val="1146550763"/>
                  </a:ext>
                </a:extLst>
              </a:tr>
              <a:tr h="31886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>
                          <a:effectLst/>
                        </a:rPr>
                        <a:t>Sportboot Bull 7000 Chapu Chapu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DH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Club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00" u="none" strike="noStrike">
                          <a:effectLst/>
                        </a:rPr>
                        <a:t>ORC1 C&amp;C30 Cleyne Keyser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DH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Club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extLst>
                  <a:ext uri="{0D108BD9-81ED-4DB2-BD59-A6C34878D82A}">
                    <a16:rowId xmlns:a16="http://schemas.microsoft.com/office/drawing/2014/main" val="3698882809"/>
                  </a:ext>
                </a:extLst>
              </a:tr>
              <a:tr h="152983">
                <a:tc rowSpan="2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Scoring Option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 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 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Club vs. DH</a:t>
                      </a:r>
                      <a:br>
                        <a:rPr lang="de-DE" sz="700" u="none" strike="noStrike">
                          <a:effectLst/>
                        </a:rPr>
                      </a:br>
                      <a:r>
                        <a:rPr lang="de-DE" sz="700" u="none" strike="noStrike">
                          <a:effectLst/>
                        </a:rPr>
                        <a:t>mm:ss / 5h gesegelt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 rowSpan="2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Scoring Option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 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 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Bonus Club vs. DH</a:t>
                      </a:r>
                      <a:br>
                        <a:rPr lang="de-DE" sz="700" u="none" strike="noStrike">
                          <a:effectLst/>
                        </a:rPr>
                      </a:br>
                      <a:r>
                        <a:rPr lang="de-DE" sz="700" u="none" strike="noStrike">
                          <a:effectLst/>
                        </a:rPr>
                        <a:t>in sec. / 5h gesegelt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4013958304"/>
                  </a:ext>
                </a:extLst>
              </a:tr>
              <a:tr h="15298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977303"/>
                  </a:ext>
                </a:extLst>
              </a:tr>
              <a:tr h="152983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Low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0,8298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0,8194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3:07</a:t>
                      </a:r>
                      <a:endParaRPr lang="de-DE" sz="900" b="1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Low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0,9414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0,945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-2:55</a:t>
                      </a:r>
                      <a:endParaRPr lang="de-DE" sz="900" b="1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1071968767"/>
                  </a:ext>
                </a:extLst>
              </a:tr>
              <a:tr h="152983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 Medium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1,0273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1,0391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-4:28</a:t>
                      </a:r>
                      <a:endParaRPr lang="de-DE" sz="9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 Medium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1,1171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1,1627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-14:19</a:t>
                      </a:r>
                      <a:endParaRPr lang="de-DE" sz="9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3344677438"/>
                  </a:ext>
                </a:extLst>
              </a:tr>
              <a:tr h="152983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High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1,1643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1,1955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-10:38</a:t>
                      </a:r>
                      <a:endParaRPr lang="de-DE" sz="9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High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1,2285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1,3179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-27:11</a:t>
                      </a:r>
                      <a:endParaRPr lang="de-DE" sz="9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1998646863"/>
                  </a:ext>
                </a:extLst>
              </a:tr>
              <a:tr h="1529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extLst>
                  <a:ext uri="{0D108BD9-81ED-4DB2-BD59-A6C34878D82A}">
                    <a16:rowId xmlns:a16="http://schemas.microsoft.com/office/drawing/2014/main" val="633507999"/>
                  </a:ext>
                </a:extLst>
              </a:tr>
              <a:tr h="1529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extLst>
                  <a:ext uri="{0D108BD9-81ED-4DB2-BD59-A6C34878D82A}">
                    <a16:rowId xmlns:a16="http://schemas.microsoft.com/office/drawing/2014/main" val="740651620"/>
                  </a:ext>
                </a:extLst>
              </a:tr>
              <a:tr h="16328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000" u="none" strike="noStrike">
                          <a:effectLst/>
                        </a:rPr>
                        <a:t>Sportboot Seascape 27 Julia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DH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Club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000" u="none" strike="noStrike">
                          <a:effectLst/>
                        </a:rPr>
                        <a:t>ORC1 SAY 10 ICE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DH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Club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extLst>
                  <a:ext uri="{0D108BD9-81ED-4DB2-BD59-A6C34878D82A}">
                    <a16:rowId xmlns:a16="http://schemas.microsoft.com/office/drawing/2014/main" val="3608256378"/>
                  </a:ext>
                </a:extLst>
              </a:tr>
              <a:tr h="152983">
                <a:tc rowSpan="2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Scoring Option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 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 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Bonus Club vs. DH</a:t>
                      </a:r>
                      <a:br>
                        <a:rPr lang="de-DE" sz="700" u="none" strike="noStrike">
                          <a:effectLst/>
                        </a:rPr>
                      </a:br>
                      <a:r>
                        <a:rPr lang="de-DE" sz="700" u="none" strike="noStrike">
                          <a:effectLst/>
                        </a:rPr>
                        <a:t>in sec. / 5h gesegelt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 rowSpan="2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Scoring Option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 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 On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Bonus Club vs. DH</a:t>
                      </a:r>
                      <a:br>
                        <a:rPr lang="de-DE" sz="700" u="none" strike="noStrike">
                          <a:effectLst/>
                        </a:rPr>
                      </a:br>
                      <a:r>
                        <a:rPr lang="de-DE" sz="700" u="none" strike="noStrike">
                          <a:effectLst/>
                        </a:rPr>
                        <a:t>in sec. / 5h gesegelt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437994556"/>
                  </a:ext>
                </a:extLst>
              </a:tr>
              <a:tr h="15298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Time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680198"/>
                  </a:ext>
                </a:extLst>
              </a:tr>
              <a:tr h="152983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Low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0,8756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0,8683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2:11</a:t>
                      </a:r>
                      <a:endParaRPr lang="de-DE" sz="900" b="1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Low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1,032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1,039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-3:54</a:t>
                      </a:r>
                      <a:endParaRPr lang="de-DE" sz="900" b="1" i="0" u="none" strike="noStrike">
                        <a:solidFill>
                          <a:srgbClr val="00B05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3779000712"/>
                  </a:ext>
                </a:extLst>
              </a:tr>
              <a:tr h="152983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 Medium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1,0746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1,0839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-3:13</a:t>
                      </a:r>
                      <a:endParaRPr lang="de-DE" sz="9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 Medium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1,2793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1,3119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-10:13</a:t>
                      </a:r>
                      <a:endParaRPr lang="de-DE" sz="9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759815285"/>
                  </a:ext>
                </a:extLst>
              </a:tr>
              <a:tr h="152983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High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1,213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1,2337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-7:47</a:t>
                      </a:r>
                      <a:endParaRPr lang="de-DE" sz="9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700" u="none" strike="noStrike">
                          <a:effectLst/>
                        </a:rPr>
                        <a:t>High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1,459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>
                          <a:effectLst/>
                        </a:rPr>
                        <a:t>1,5339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900" u="none" strike="noStrike" dirty="0">
                          <a:effectLst/>
                        </a:rPr>
                        <a:t>-23:32</a:t>
                      </a:r>
                      <a:endParaRPr lang="de-DE" sz="9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45" marR="7545" marT="7545" marB="0" anchor="ctr"/>
                </a:tc>
                <a:extLst>
                  <a:ext uri="{0D108BD9-81ED-4DB2-BD59-A6C34878D82A}">
                    <a16:rowId xmlns:a16="http://schemas.microsoft.com/office/drawing/2014/main" val="3025172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94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6DEB4-FC54-999E-8011-9D02EC56B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D4B3A-3D02-2253-B532-C9B2165F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1143000"/>
          </a:xfrm>
        </p:spPr>
        <p:txBody>
          <a:bodyPr/>
          <a:lstStyle/>
          <a:p>
            <a:r>
              <a:rPr lang="de-DE" dirty="0"/>
              <a:t>Ausblick Saison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A1B484-67C0-A8B3-3CEA-F386253CF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/>
              <a:t>Klasseneinteilung</a:t>
            </a:r>
          </a:p>
          <a:p>
            <a:r>
              <a:rPr lang="de-DE" sz="2800" dirty="0"/>
              <a:t>Wie gehabt nach APH</a:t>
            </a:r>
          </a:p>
          <a:p>
            <a:r>
              <a:rPr lang="de-DE" sz="2800" dirty="0"/>
              <a:t>CDL am Bodensee nicht zielführend</a:t>
            </a:r>
            <a:endParaRPr lang="de-DE" sz="2400" dirty="0"/>
          </a:p>
          <a:p>
            <a:r>
              <a:rPr lang="de-DE" sz="2800" dirty="0"/>
              <a:t>Festlegung Teilungsziffer nach Vorliegen APHs 2026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 4" descr="RVB-Logo-HP.jpg">
            <a:extLst>
              <a:ext uri="{FF2B5EF4-FFF2-40B4-BE49-F238E27FC236}">
                <a16:creationId xmlns:a16="http://schemas.microsoft.com/office/drawing/2014/main" id="{AA9F07DD-CF99-4B1F-97B9-BB8C0BF55B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4" name="Grafik 3" descr="Ein Bild, das draußen, Himmel, Segelboot, segeln enthält.&#10;&#10;KI-generierte Inhalte können fehlerhaft sein.">
            <a:extLst>
              <a:ext uri="{FF2B5EF4-FFF2-40B4-BE49-F238E27FC236}">
                <a16:creationId xmlns:a16="http://schemas.microsoft.com/office/drawing/2014/main" id="{4C323209-1AFA-A678-2F49-0E0DDC1DC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24424"/>
            <a:ext cx="3494013" cy="232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2993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F9736-72AC-74D4-9A12-CBEDFF9FE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5D0E2-706C-B542-36F7-6907FAD9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1143000"/>
          </a:xfrm>
        </p:spPr>
        <p:txBody>
          <a:bodyPr/>
          <a:lstStyle/>
          <a:p>
            <a:r>
              <a:rPr lang="de-DE" dirty="0"/>
              <a:t>Ausblick Saison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DD0705-B009-AA93-895E-6418312B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/>
              <a:t>Fotos/ Videos Kooperation mit Julius Osner</a:t>
            </a:r>
          </a:p>
          <a:p>
            <a:r>
              <a:rPr lang="de-DE" sz="2800" dirty="0"/>
              <a:t>geplant:</a:t>
            </a:r>
          </a:p>
          <a:p>
            <a:pPr lvl="1"/>
            <a:r>
              <a:rPr lang="de-DE" sz="2400" dirty="0"/>
              <a:t>OD/ ORC Cup Bregenz</a:t>
            </a:r>
          </a:p>
          <a:p>
            <a:pPr lvl="1"/>
            <a:r>
              <a:rPr lang="de-DE" sz="2400" dirty="0"/>
              <a:t>RVB Final </a:t>
            </a:r>
            <a:r>
              <a:rPr lang="de-DE" sz="2400" dirty="0" err="1"/>
              <a:t>Race</a:t>
            </a:r>
            <a:endParaRPr lang="de-DE" sz="2400" dirty="0"/>
          </a:p>
          <a:p>
            <a:r>
              <a:rPr lang="de-DE" sz="2400" dirty="0"/>
              <a:t>Kooperation mit Vereinen </a:t>
            </a:r>
            <a:br>
              <a:rPr lang="de-DE" sz="2400" dirty="0"/>
            </a:br>
            <a:r>
              <a:rPr lang="de-DE" sz="2400" dirty="0"/>
              <a:t>erforderlich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 4" descr="RVB-Logo-HP.jpg">
            <a:extLst>
              <a:ext uri="{FF2B5EF4-FFF2-40B4-BE49-F238E27FC236}">
                <a16:creationId xmlns:a16="http://schemas.microsoft.com/office/drawing/2014/main" id="{DDC4E32A-D8D8-62F3-1241-30871E32B1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0376E89-259F-DD17-EABC-7BF9574774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978" y="4365104"/>
            <a:ext cx="3891969" cy="2060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319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D188F-047D-A81B-579D-F18E4A55C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7F200-1180-B443-2C27-02DBEBD1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1143000"/>
          </a:xfrm>
        </p:spPr>
        <p:txBody>
          <a:bodyPr/>
          <a:lstStyle/>
          <a:p>
            <a:r>
              <a:rPr lang="de-DE" dirty="0"/>
              <a:t>Ausblick Saison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15CA6B-9B17-CACB-FD94-33E2890D2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/>
              <a:t>Neues von ORC </a:t>
            </a:r>
          </a:p>
          <a:p>
            <a:r>
              <a:rPr lang="de-DE" sz="2800" dirty="0"/>
              <a:t>Aktuell keine News </a:t>
            </a:r>
            <a:r>
              <a:rPr lang="de-DE" sz="2800"/>
              <a:t>(Hinweis Ernst Rohner)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 4" descr="RVB-Logo-HP.jpg">
            <a:extLst>
              <a:ext uri="{FF2B5EF4-FFF2-40B4-BE49-F238E27FC236}">
                <a16:creationId xmlns:a16="http://schemas.microsoft.com/office/drawing/2014/main" id="{AA6AB920-1C0B-A50E-D651-44F65CAF20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4" name="Grafik 3" descr="Ein Bild, das draußen, segeln, Segelboot, Windsport enthält.&#10;&#10;KI-generierte Inhalte können fehlerhaft sein.">
            <a:extLst>
              <a:ext uri="{FF2B5EF4-FFF2-40B4-BE49-F238E27FC236}">
                <a16:creationId xmlns:a16="http://schemas.microsoft.com/office/drawing/2014/main" id="{AAFAB0CD-C2EC-D433-1309-CD7370FE0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35" y="4437112"/>
            <a:ext cx="354988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275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1143000"/>
          </a:xfrm>
        </p:spPr>
        <p:txBody>
          <a:bodyPr/>
          <a:lstStyle/>
          <a:p>
            <a:r>
              <a:rPr lang="de-DE" dirty="0"/>
              <a:t>Ausblick Saison 2026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RVB Final </a:t>
            </a:r>
            <a:r>
              <a:rPr lang="de-DE" b="1" dirty="0" err="1"/>
              <a:t>Race</a:t>
            </a:r>
            <a:endParaRPr lang="de-DE" b="1" dirty="0"/>
          </a:p>
          <a:p>
            <a:r>
              <a:rPr lang="de-DE" sz="2800" dirty="0"/>
              <a:t>3.10.2026 in </a:t>
            </a:r>
            <a:r>
              <a:rPr lang="de-DE" sz="2800" b="1" dirty="0"/>
              <a:t>Friedrichshafen</a:t>
            </a:r>
          </a:p>
          <a:p>
            <a:r>
              <a:rPr lang="de-DE" sz="2800" b="1" dirty="0"/>
              <a:t>Welcome am Vorabend </a:t>
            </a:r>
            <a:r>
              <a:rPr lang="de-DE" sz="2800" b="1"/>
              <a:t>im Oktoberfestzelt </a:t>
            </a:r>
            <a:endParaRPr lang="de-DE" sz="2800" b="1" dirty="0"/>
          </a:p>
          <a:p>
            <a:r>
              <a:rPr lang="de-DE" sz="2800" b="1" dirty="0"/>
              <a:t>1. Start ab 09:05</a:t>
            </a:r>
          </a:p>
          <a:p>
            <a:r>
              <a:rPr lang="de-DE" sz="2800" b="1" dirty="0"/>
              <a:t>1 Mittelstrecke + 1 Kurzstrecke</a:t>
            </a:r>
          </a:p>
          <a:p>
            <a:r>
              <a:rPr lang="de-DE" sz="2800" dirty="0"/>
              <a:t>Co-Veranstalter: </a:t>
            </a:r>
            <a:r>
              <a:rPr lang="de-DE" sz="2800" b="1" dirty="0"/>
              <a:t>SMCF</a:t>
            </a:r>
          </a:p>
          <a:p>
            <a:r>
              <a:rPr lang="de-DE" sz="2800" dirty="0"/>
              <a:t>Abendveranstaltung: </a:t>
            </a:r>
            <a:br>
              <a:rPr lang="de-DE" sz="2800" dirty="0"/>
            </a:br>
            <a:r>
              <a:rPr lang="de-DE" sz="2800" b="1" dirty="0"/>
              <a:t>Graf Zeppelin Haus, </a:t>
            </a:r>
            <a:br>
              <a:rPr lang="de-DE" sz="2800" b="1" dirty="0"/>
            </a:br>
            <a:r>
              <a:rPr lang="de-DE" sz="2800" b="1" dirty="0"/>
              <a:t>Friedrichshafen</a:t>
            </a:r>
            <a:endParaRPr lang="de-DE" dirty="0"/>
          </a:p>
        </p:txBody>
      </p:sp>
      <p:pic>
        <p:nvPicPr>
          <p:cNvPr id="5" name="Bild 4" descr="RVB-Logo-H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B2C149F-7E1D-721B-2A71-E031144933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852" y="4509120"/>
            <a:ext cx="3385948" cy="191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4115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1143000"/>
          </a:xfrm>
        </p:spPr>
        <p:txBody>
          <a:bodyPr>
            <a:normAutofit/>
          </a:bodyPr>
          <a:lstStyle/>
          <a:p>
            <a:r>
              <a:rPr lang="de-DE" dirty="0"/>
              <a:t>Ausblick Saison 2026</a:t>
            </a:r>
            <a:endParaRPr lang="de-DE" sz="13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Gewichtsvermessung Anleitung</a:t>
            </a:r>
            <a:endParaRPr lang="de-DE" b="1" dirty="0">
              <a:solidFill>
                <a:srgbClr val="00B0F0"/>
              </a:solidFill>
            </a:endParaRPr>
          </a:p>
        </p:txBody>
      </p:sp>
      <p:pic>
        <p:nvPicPr>
          <p:cNvPr id="5" name="Bild 4" descr="RVB-Logo-H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AB0A5C0-9B0D-428A-A98B-60869F628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148" y="2636912"/>
            <a:ext cx="4539111" cy="38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EB00AA6-4498-4A64-AE10-A2030B5E6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587575"/>
            <a:ext cx="4176464" cy="14364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A15592B-823D-48F8-B6B9-9D9ECC6D4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31" y="3956902"/>
            <a:ext cx="3961337" cy="28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9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Tagesordnung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Begrüßung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Genehmigung der Tagesordnung</a:t>
            </a:r>
            <a:endParaRPr lang="de-DE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Bericht über die Saison 2025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Wahlen: Neuwahl des Vorstands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Ausblick auf die Saison 2026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Präsentation des Kassenberichts 2025 inkl. Entlastung Schatzmeister und Vorstand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Verschiedenes, Ausklang</a:t>
            </a:r>
          </a:p>
          <a:p>
            <a:endParaRPr lang="de-DE" dirty="0"/>
          </a:p>
        </p:txBody>
      </p:sp>
      <p:pic>
        <p:nvPicPr>
          <p:cNvPr id="5" name="Bild 4" descr="RVB-Logo-H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7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Kassenbericht 2025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Abstimmung Kassenbericht 2025</a:t>
            </a:r>
          </a:p>
          <a:p>
            <a:r>
              <a:rPr lang="de-DE" dirty="0"/>
              <a:t>Abstimmung Entlastung Schatzmeister</a:t>
            </a:r>
          </a:p>
          <a:p>
            <a:r>
              <a:rPr lang="de-DE" dirty="0"/>
              <a:t>Abstimmung Entlastung Vorstand</a:t>
            </a:r>
          </a:p>
        </p:txBody>
      </p:sp>
      <p:pic>
        <p:nvPicPr>
          <p:cNvPr id="5" name="Bild 4" descr="RVB-Logo-H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6" name="Grafik 5" descr="Ein Bild, das draußen, Wasserfahrzeug, surfend, Wasser enthält.&#10;&#10;Automatisch generierte Beschreibung">
            <a:extLst>
              <a:ext uri="{FF2B5EF4-FFF2-40B4-BE49-F238E27FC236}">
                <a16:creationId xmlns:a16="http://schemas.microsoft.com/office/drawing/2014/main" id="{A33B9ED5-039B-4EAA-A65C-B20EE1208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188" y="3501008"/>
            <a:ext cx="199796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4834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Sponsoring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Sponsoring</a:t>
            </a:r>
          </a:p>
          <a:p>
            <a:r>
              <a:rPr lang="de-DE" dirty="0"/>
              <a:t>Sponsoring Package à 600,-- Euro mit Präsenz auf Website, beim RVB Final </a:t>
            </a:r>
            <a:r>
              <a:rPr lang="de-DE" dirty="0" err="1"/>
              <a:t>Race</a:t>
            </a:r>
            <a:r>
              <a:rPr lang="de-DE" dirty="0"/>
              <a:t> etc.</a:t>
            </a:r>
          </a:p>
        </p:txBody>
      </p:sp>
      <p:pic>
        <p:nvPicPr>
          <p:cNvPr id="5" name="Bild 4" descr="RVB-Logo-H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613374"/>
            <a:ext cx="4330824" cy="288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7857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Anpassung Mitgliedsbeitrag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Beschluss JHV 2024 </a:t>
            </a:r>
            <a:r>
              <a:rPr lang="de-DE" b="1" dirty="0"/>
              <a:t>Erhöhung Mitglieds-</a:t>
            </a:r>
            <a:br>
              <a:rPr lang="de-DE" b="1" dirty="0"/>
            </a:br>
            <a:r>
              <a:rPr lang="de-DE" b="1" dirty="0" err="1"/>
              <a:t>beitrag</a:t>
            </a:r>
            <a:r>
              <a:rPr lang="de-DE" b="1" dirty="0"/>
              <a:t> von € 50,-- auf € 70,-- und</a:t>
            </a:r>
            <a:br>
              <a:rPr lang="de-DE" b="1" dirty="0"/>
            </a:br>
            <a:r>
              <a:rPr lang="de-DE" b="1" dirty="0"/>
              <a:t>in Folgejahren Indexanpassung</a:t>
            </a:r>
            <a:br>
              <a:rPr lang="de-DE" dirty="0"/>
            </a:br>
            <a:r>
              <a:rPr lang="de-DE" dirty="0"/>
              <a:t>gemäß VPI Deutschland</a:t>
            </a:r>
          </a:p>
          <a:p>
            <a:r>
              <a:rPr lang="de-DE" dirty="0"/>
              <a:t>Mitgliedsbeitrag 2026: </a:t>
            </a:r>
            <a:r>
              <a:rPr lang="de-DE" b="1" dirty="0"/>
              <a:t>€ 73,00</a:t>
            </a:r>
          </a:p>
        </p:txBody>
      </p:sp>
      <p:pic>
        <p:nvPicPr>
          <p:cNvPr id="5" name="Bild 4" descr="RVB-Logo-H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7" name="Grafik 6" descr="Ein Bild, das segeln, Segelboot, draußen, Schiff enthält.&#10;&#10;Automatisch generierte Beschreibung">
            <a:extLst>
              <a:ext uri="{FF2B5EF4-FFF2-40B4-BE49-F238E27FC236}">
                <a16:creationId xmlns:a16="http://schemas.microsoft.com/office/drawing/2014/main" id="{4081D60F-C37A-312F-5FF7-41DAE6BC5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7" y="4358392"/>
            <a:ext cx="2643411" cy="159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0337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Verschiedenes, Ausklang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de-DE" dirty="0"/>
              <a:t>…</a:t>
            </a:r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5" name="Bild 4" descr="RVB-Logo-H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6" name="Grafik 5" descr="Ein Bild, das Wasserfahrzeug, Segelschiff, Transport enthält.&#10;&#10;Automatisch generierte Beschreibung">
            <a:extLst>
              <a:ext uri="{FF2B5EF4-FFF2-40B4-BE49-F238E27FC236}">
                <a16:creationId xmlns:a16="http://schemas.microsoft.com/office/drawing/2014/main" id="{83AF1799-4352-42E8-897A-B365B020B4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214383"/>
            <a:ext cx="3978188" cy="243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8D65CD0-7249-4F4E-AF29-1582507FB2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01146"/>
            <a:ext cx="2602632" cy="390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 descr="Ein Bild, das Text, Mann enthält.&#10;&#10;Automatisch generierte Beschreibung">
            <a:extLst>
              <a:ext uri="{FF2B5EF4-FFF2-40B4-BE49-F238E27FC236}">
                <a16:creationId xmlns:a16="http://schemas.microsoft.com/office/drawing/2014/main" id="{4277D650-EE67-4596-9075-9C7493E00D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757981"/>
            <a:ext cx="3978188" cy="211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3154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RVB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br>
              <a:rPr lang="de-DE" dirty="0"/>
            </a:br>
            <a:r>
              <a:rPr lang="de-DE" dirty="0">
                <a:hlinkClick r:id="rId2"/>
              </a:rPr>
              <a:t>info@regatta-vereinigung.com</a:t>
            </a:r>
            <a:r>
              <a:rPr lang="de-DE" dirty="0"/>
              <a:t> </a:t>
            </a:r>
          </a:p>
          <a:p>
            <a:pPr marL="0" indent="0" algn="ctr">
              <a:buNone/>
            </a:pPr>
            <a:r>
              <a:rPr lang="de-DE" dirty="0"/>
              <a:t>Danke für die Aufmerksamkeit</a:t>
            </a:r>
            <a:br>
              <a:rPr lang="de-DE" dirty="0"/>
            </a:br>
            <a:r>
              <a:rPr lang="de-DE" dirty="0">
                <a:hlinkClick r:id="rId3"/>
              </a:rPr>
              <a:t>www.regatta-vereinigung.com</a:t>
            </a:r>
            <a:r>
              <a:rPr lang="de-DE" dirty="0"/>
              <a:t> </a:t>
            </a:r>
          </a:p>
          <a:p>
            <a:pPr marL="0" indent="0" algn="ctr">
              <a:buNone/>
            </a:pPr>
            <a:r>
              <a:rPr lang="de-DE" sz="2400" dirty="0"/>
              <a:t>https://www.facebook.com/RegattaVereinigungBodensee/</a:t>
            </a:r>
          </a:p>
        </p:txBody>
      </p:sp>
      <p:pic>
        <p:nvPicPr>
          <p:cNvPr id="5" name="Bild 4" descr="RVB-Logo-H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4" name="Grafik 3" descr="Ein Bild, das Person, Kleidung, Lächeln, Wand enthält.&#10;&#10;KI-generierte Inhalte können fehlerhaft sein.">
            <a:extLst>
              <a:ext uri="{FF2B5EF4-FFF2-40B4-BE49-F238E27FC236}">
                <a16:creationId xmlns:a16="http://schemas.microsoft.com/office/drawing/2014/main" id="{91488C56-41E6-6670-8FFF-80098CF395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392851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002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1143000"/>
          </a:xfrm>
        </p:spPr>
        <p:txBody>
          <a:bodyPr/>
          <a:lstStyle/>
          <a:p>
            <a:r>
              <a:rPr lang="de-DE" dirty="0"/>
              <a:t>Bericht Saison 2025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Teilnehmerzahlen: Konsolidierung auf relativ niedrigem Niveau</a:t>
            </a:r>
          </a:p>
          <a:p>
            <a:r>
              <a:rPr lang="de-DE" b="1" dirty="0"/>
              <a:t>Kurzstrecke</a:t>
            </a:r>
          </a:p>
          <a:p>
            <a:pPr lvl="1"/>
            <a:r>
              <a:rPr lang="de-DE" b="1" dirty="0"/>
              <a:t>Überlinger </a:t>
            </a:r>
            <a:r>
              <a:rPr lang="de-DE" b="1" dirty="0" err="1"/>
              <a:t>Schatzkistle</a:t>
            </a:r>
            <a:r>
              <a:rPr lang="de-DE" b="1" dirty="0"/>
              <a:t> </a:t>
            </a:r>
            <a:r>
              <a:rPr lang="de-DE" dirty="0"/>
              <a:t>– wurde mit &lt; 10 Booten abgehalten – hohes Niveau der WFL</a:t>
            </a:r>
          </a:p>
          <a:p>
            <a:pPr lvl="1"/>
            <a:r>
              <a:rPr lang="de-DE" b="1" dirty="0"/>
              <a:t>Zusammenlegung</a:t>
            </a:r>
            <a:r>
              <a:rPr lang="de-DE" dirty="0"/>
              <a:t> Gruppen funktionierte gut – Teilungsziffer beibehalten</a:t>
            </a:r>
          </a:p>
          <a:p>
            <a:r>
              <a:rPr lang="de-DE" b="1" dirty="0"/>
              <a:t>Langstrecke</a:t>
            </a:r>
          </a:p>
          <a:p>
            <a:pPr lvl="1"/>
            <a:r>
              <a:rPr lang="de-DE" b="1" dirty="0"/>
              <a:t>Doppelwertung </a:t>
            </a:r>
            <a:r>
              <a:rPr lang="de-DE" dirty="0"/>
              <a:t>DH und Crew</a:t>
            </a:r>
            <a:br>
              <a:rPr lang="de-DE" dirty="0"/>
            </a:br>
            <a:r>
              <a:rPr lang="de-DE" dirty="0"/>
              <a:t>kommt gut an</a:t>
            </a:r>
          </a:p>
          <a:p>
            <a:r>
              <a:rPr lang="de-DE" b="1" dirty="0"/>
              <a:t>Regattawertungen</a:t>
            </a:r>
          </a:p>
          <a:p>
            <a:pPr lvl="1"/>
            <a:r>
              <a:rPr lang="de-DE" dirty="0"/>
              <a:t>Kaum Probleme in der Aus- </a:t>
            </a:r>
            <a:br>
              <a:rPr lang="de-DE" dirty="0"/>
            </a:br>
            <a:r>
              <a:rPr lang="de-DE" dirty="0" err="1"/>
              <a:t>wertung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Danke an Andreas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Wolfram</a:t>
            </a:r>
            <a:endParaRPr lang="de-DE" dirty="0"/>
          </a:p>
        </p:txBody>
      </p:sp>
      <p:pic>
        <p:nvPicPr>
          <p:cNvPr id="5" name="Bild 4" descr="RVB-Logo-H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2AC8C89-5E9C-4F4E-8901-0ACFA974F4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323" y="4581128"/>
            <a:ext cx="3189477" cy="18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1143000"/>
          </a:xfrm>
        </p:spPr>
        <p:txBody>
          <a:bodyPr/>
          <a:lstStyle/>
          <a:p>
            <a:r>
              <a:rPr lang="de-DE" dirty="0"/>
              <a:t>Bericht Saison 2025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RVB Final </a:t>
            </a:r>
            <a:r>
              <a:rPr lang="de-DE" b="1" dirty="0" err="1"/>
              <a:t>Race</a:t>
            </a:r>
            <a:r>
              <a:rPr lang="de-DE" b="1" dirty="0"/>
              <a:t> </a:t>
            </a:r>
            <a:r>
              <a:rPr lang="de-DE" dirty="0"/>
              <a:t>– 33 Meldungen</a:t>
            </a:r>
            <a:br>
              <a:rPr lang="de-DE" dirty="0"/>
            </a:br>
            <a:r>
              <a:rPr lang="de-DE" dirty="0"/>
              <a:t>Dank an YCB</a:t>
            </a:r>
          </a:p>
          <a:p>
            <a:r>
              <a:rPr lang="de-DE" b="1" dirty="0"/>
              <a:t>Spannende und gut besuchte </a:t>
            </a:r>
            <a:r>
              <a:rPr lang="de-DE" dirty="0"/>
              <a:t>Zweihand-Meisterschaft</a:t>
            </a:r>
          </a:p>
          <a:p>
            <a:r>
              <a:rPr lang="de-DE" b="1" dirty="0"/>
              <a:t>Würdige Sieger bei der</a:t>
            </a:r>
            <a:br>
              <a:rPr lang="de-DE" b="1" dirty="0"/>
            </a:br>
            <a:r>
              <a:rPr lang="de-DE" b="1" dirty="0"/>
              <a:t>Bodenseemeisterschaft</a:t>
            </a:r>
          </a:p>
          <a:p>
            <a:pPr lvl="1"/>
            <a:r>
              <a:rPr lang="de-DE" dirty="0"/>
              <a:t>Kurstrecke: </a:t>
            </a:r>
            <a:r>
              <a:rPr lang="de-DE" b="1" dirty="0"/>
              <a:t>Boreas</a:t>
            </a:r>
          </a:p>
          <a:p>
            <a:pPr lvl="1"/>
            <a:r>
              <a:rPr lang="de-DE" dirty="0"/>
              <a:t>Langstrecke:</a:t>
            </a:r>
            <a:r>
              <a:rPr lang="de-DE" b="1" dirty="0"/>
              <a:t> ICE</a:t>
            </a:r>
          </a:p>
          <a:p>
            <a:pPr lvl="1"/>
            <a:r>
              <a:rPr lang="de-DE" dirty="0"/>
              <a:t>2 Hand: </a:t>
            </a:r>
            <a:r>
              <a:rPr lang="de-DE" b="1" dirty="0"/>
              <a:t>ICE</a:t>
            </a:r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5" name="Bild 4" descr="RVB-Logo-H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7" name="Grafik 6" descr="Ein Bild, das draußen, Segelboot, segeln, Himmel enthält.&#10;&#10;KI-generierte Inhalte können fehlerhaft sein.">
            <a:extLst>
              <a:ext uri="{FF2B5EF4-FFF2-40B4-BE49-F238E27FC236}">
                <a16:creationId xmlns:a16="http://schemas.microsoft.com/office/drawing/2014/main" id="{FB51A847-3F13-DBE4-0B5C-8BAD96721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09142"/>
            <a:ext cx="3690336" cy="21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1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1143000"/>
          </a:xfrm>
        </p:spPr>
        <p:txBody>
          <a:bodyPr/>
          <a:lstStyle/>
          <a:p>
            <a:r>
              <a:rPr lang="de-DE" dirty="0"/>
              <a:t>Wahlen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784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Wahlvorschlag:</a:t>
            </a:r>
            <a:br>
              <a:rPr lang="de-DE" b="1" dirty="0"/>
            </a:br>
            <a:r>
              <a:rPr lang="de-DE" sz="2400" b="1" dirty="0"/>
              <a:t>1. Vorsitzender (und Beisitzer AUT): 		Dietmar Lenz</a:t>
            </a:r>
          </a:p>
          <a:p>
            <a:pPr marL="0" indent="0">
              <a:buNone/>
            </a:pPr>
            <a:r>
              <a:rPr lang="de-DE" sz="2400" b="1" dirty="0"/>
              <a:t>2. Vorsitzender: 				Benedikt Höss</a:t>
            </a:r>
          </a:p>
          <a:p>
            <a:pPr marL="0" indent="0">
              <a:buNone/>
            </a:pPr>
            <a:r>
              <a:rPr lang="de-DE" sz="2400" b="1" dirty="0"/>
              <a:t>Schriftführerin: 				Heidi Galle</a:t>
            </a:r>
          </a:p>
          <a:p>
            <a:pPr marL="0" indent="0">
              <a:buNone/>
            </a:pPr>
            <a:r>
              <a:rPr lang="de-DE" sz="2400" b="1" dirty="0"/>
              <a:t>Schatzmeister: 				Jens Lichtblau</a:t>
            </a:r>
          </a:p>
          <a:p>
            <a:pPr marL="0" indent="0">
              <a:buNone/>
            </a:pPr>
            <a:r>
              <a:rPr lang="de-DE" sz="2400" b="1" dirty="0"/>
              <a:t>Beisitzer GER:					Jo Schwarz</a:t>
            </a:r>
          </a:p>
          <a:p>
            <a:pPr marL="0" indent="0">
              <a:buNone/>
            </a:pPr>
            <a:r>
              <a:rPr lang="de-DE" sz="2400" b="1" dirty="0"/>
              <a:t>Beisitzer SUI:					Ernst Rohner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 4" descr="RVB-Logo-H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5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1143000"/>
          </a:xfrm>
        </p:spPr>
        <p:txBody>
          <a:bodyPr/>
          <a:lstStyle/>
          <a:p>
            <a:r>
              <a:rPr lang="de-DE" dirty="0"/>
              <a:t>Ausblick 2026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Maßnahmen Teilnehmerzahlen</a:t>
            </a:r>
          </a:p>
          <a:p>
            <a:r>
              <a:rPr lang="de-DE" dirty="0"/>
              <a:t>Mobilisierung der Jugend </a:t>
            </a:r>
          </a:p>
          <a:p>
            <a:r>
              <a:rPr lang="de-DE" dirty="0"/>
              <a:t>Kooperation mit X99 und J70 – auch Kooperation mit J70 Battle</a:t>
            </a:r>
          </a:p>
          <a:p>
            <a:endParaRPr lang="de-DE" dirty="0"/>
          </a:p>
          <a:p>
            <a:r>
              <a:rPr lang="de-DE" dirty="0"/>
              <a:t>Event. andere Klassen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 4" descr="RVB-Logo-H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E319C69-F436-F412-77D1-D848DD841E6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890" y="5013176"/>
            <a:ext cx="2739040" cy="1488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048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A02DE-5C1B-65E9-7CDF-7F65655D1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F2AEF-6BAD-A3EE-4E7D-D4283BEA8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1143000"/>
          </a:xfrm>
        </p:spPr>
        <p:txBody>
          <a:bodyPr/>
          <a:lstStyle/>
          <a:p>
            <a:r>
              <a:rPr lang="de-DE" dirty="0"/>
              <a:t>Ausblick 2026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046019-0ECD-7190-10C7-19F8F632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Maßnahmen Teilnehmerzahlen</a:t>
            </a:r>
          </a:p>
          <a:p>
            <a:r>
              <a:rPr lang="de-DE" dirty="0"/>
              <a:t>Erwerb von Einheitsmessbriefen durch RVB, in Ausschreibungen verankern, dass Klassenmessbrief ausreicht:</a:t>
            </a:r>
            <a:br>
              <a:rPr lang="de-DE" dirty="0"/>
            </a:br>
            <a:r>
              <a:rPr lang="de-DE" dirty="0"/>
              <a:t>„Boote ohne eigenen Messbrief</a:t>
            </a:r>
            <a:br>
              <a:rPr lang="de-DE" dirty="0"/>
            </a:br>
            <a:r>
              <a:rPr lang="de-DE" dirty="0"/>
              <a:t>dürfen ausschließlich mit OD-Messbriefen</a:t>
            </a:r>
            <a:br>
              <a:rPr lang="de-DE" dirty="0"/>
            </a:br>
            <a:r>
              <a:rPr lang="de-DE" dirty="0"/>
              <a:t>gewertet werden“</a:t>
            </a:r>
          </a:p>
          <a:p>
            <a:r>
              <a:rPr lang="de-DE" dirty="0"/>
              <a:t>Segel müssen Klassensegel </a:t>
            </a:r>
            <a:br>
              <a:rPr lang="de-DE" dirty="0"/>
            </a:br>
            <a:r>
              <a:rPr lang="de-DE" dirty="0"/>
              <a:t>sein</a:t>
            </a:r>
          </a:p>
          <a:p>
            <a:r>
              <a:rPr lang="de-DE" dirty="0"/>
              <a:t>X-99, J70, </a:t>
            </a:r>
            <a:r>
              <a:rPr lang="de-DE" dirty="0" err="1"/>
              <a:t>Melges</a:t>
            </a:r>
            <a:r>
              <a:rPr lang="de-DE" dirty="0"/>
              <a:t> 24, </a:t>
            </a:r>
            <a:r>
              <a:rPr lang="de-DE" dirty="0" err="1"/>
              <a:t>Longtze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 4" descr="RVB-Logo-HP.jpg">
            <a:extLst>
              <a:ext uri="{FF2B5EF4-FFF2-40B4-BE49-F238E27FC236}">
                <a16:creationId xmlns:a16="http://schemas.microsoft.com/office/drawing/2014/main" id="{268B4AF6-7524-00F3-936F-266B9E3C2C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4" name="Grafik 3" descr="Ein Bild, das draußen, Person, segeln, Segelboot enthält.&#10;&#10;Automatisch generierte Beschreibung">
            <a:extLst>
              <a:ext uri="{FF2B5EF4-FFF2-40B4-BE49-F238E27FC236}">
                <a16:creationId xmlns:a16="http://schemas.microsoft.com/office/drawing/2014/main" id="{378EA45F-5D59-89EA-AD5C-EC8EF1756E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640611"/>
            <a:ext cx="2901426" cy="16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84584" y="274638"/>
            <a:ext cx="9371384" cy="1143000"/>
          </a:xfrm>
        </p:spPr>
        <p:txBody>
          <a:bodyPr/>
          <a:lstStyle/>
          <a:p>
            <a:r>
              <a:rPr lang="de-DE" dirty="0"/>
              <a:t>Ausblick 2026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Maßnahmen</a:t>
            </a:r>
          </a:p>
          <a:p>
            <a:r>
              <a:rPr lang="de-DE" b="1" dirty="0"/>
              <a:t>Kommunikation</a:t>
            </a:r>
          </a:p>
          <a:p>
            <a:pPr lvl="1"/>
            <a:r>
              <a:rPr lang="de-DE" dirty="0"/>
              <a:t>Intensivere </a:t>
            </a:r>
            <a:r>
              <a:rPr lang="de-DE" dirty="0" err="1"/>
              <a:t>Social</a:t>
            </a:r>
            <a:r>
              <a:rPr lang="de-DE" dirty="0"/>
              <a:t> Media Präsenz </a:t>
            </a:r>
          </a:p>
          <a:p>
            <a:pPr lvl="1"/>
            <a:r>
              <a:rPr lang="de-DE" dirty="0" err="1"/>
              <a:t>Whattsapp</a:t>
            </a:r>
            <a:r>
              <a:rPr lang="de-DE" dirty="0"/>
              <a:t> Kanal für aktuelle News wie z.B. Segelausschreibungen, Ergebnisse etc.</a:t>
            </a:r>
          </a:p>
          <a:p>
            <a:pPr lvl="1"/>
            <a:r>
              <a:rPr lang="de-DE" dirty="0"/>
              <a:t>Link zum </a:t>
            </a:r>
            <a:r>
              <a:rPr lang="de-DE" dirty="0" err="1"/>
              <a:t>Whatsapp</a:t>
            </a:r>
            <a:r>
              <a:rPr lang="de-DE" dirty="0"/>
              <a:t> Kanal hier wer </a:t>
            </a:r>
          </a:p>
          <a:p>
            <a:pPr marL="457200" lvl="1" indent="0">
              <a:buNone/>
            </a:pPr>
            <a:r>
              <a:rPr lang="de-DE" dirty="0"/>
              <a:t>	möchte mit dem Handy abscannen:</a:t>
            </a:r>
          </a:p>
        </p:txBody>
      </p:sp>
      <p:pic>
        <p:nvPicPr>
          <p:cNvPr id="5" name="Bild 4" descr="RVB-Logo-H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3B6A947-4DEC-E206-E7B7-D15EF260E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7" t="15652" r="18541" b="12050"/>
          <a:stretch/>
        </p:blipFill>
        <p:spPr>
          <a:xfrm>
            <a:off x="6721896" y="4106399"/>
            <a:ext cx="2242592" cy="256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8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7F033-CE4E-4C16-9973-E6535AB8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Vorschlag 2026</a:t>
            </a:r>
            <a:br>
              <a:rPr lang="de-DE" dirty="0"/>
            </a:br>
            <a:r>
              <a:rPr lang="de-DE" sz="3100" dirty="0"/>
              <a:t>Bodenseemeisterschaft der Kurzstrecken</a:t>
            </a:r>
            <a:endParaRPr lang="de-DE" dirty="0"/>
          </a:p>
        </p:txBody>
      </p:sp>
      <p:pic>
        <p:nvPicPr>
          <p:cNvPr id="4" name="Bild 4" descr="RVB-Logo-HP.jpg">
            <a:extLst>
              <a:ext uri="{FF2B5EF4-FFF2-40B4-BE49-F238E27FC236}">
                <a16:creationId xmlns:a16="http://schemas.microsoft.com/office/drawing/2014/main" id="{1DEE5A09-C54A-4D07-A1A1-5FCD464EFF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88640"/>
            <a:ext cx="1475656" cy="1303818"/>
          </a:xfrm>
          <a:prstGeom prst="rect">
            <a:avLst/>
          </a:prstGeom>
        </p:spPr>
      </p:pic>
      <p:pic>
        <p:nvPicPr>
          <p:cNvPr id="5" name="Grafik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DAFA3D42-3F20-7D9B-C976-E3CBEA943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51" y="1988840"/>
            <a:ext cx="84352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813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c851c4-411e-4def-886c-c6e17a54d8b3">
      <Terms xmlns="http://schemas.microsoft.com/office/infopath/2007/PartnerControls"/>
    </lcf76f155ced4ddcb4097134ff3c332f>
    <TaxCatchAll xmlns="9e19d5d2-1baa-4ef6-a4a1-37f105998ae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60F17295FBDA4D83E94D8A45908351" ma:contentTypeVersion="13" ma:contentTypeDescription="Ein neues Dokument erstellen." ma:contentTypeScope="" ma:versionID="61d7b98aada252b3d34829c4ee023e96">
  <xsd:schema xmlns:xsd="http://www.w3.org/2001/XMLSchema" xmlns:xs="http://www.w3.org/2001/XMLSchema" xmlns:p="http://schemas.microsoft.com/office/2006/metadata/properties" xmlns:ns2="93c851c4-411e-4def-886c-c6e17a54d8b3" xmlns:ns3="9e19d5d2-1baa-4ef6-a4a1-37f105998ae7" targetNamespace="http://schemas.microsoft.com/office/2006/metadata/properties" ma:root="true" ma:fieldsID="669df1a932df57dc94d18cad32597dd1" ns2:_="" ns3:_="">
    <xsd:import namespace="93c851c4-411e-4def-886c-c6e17a54d8b3"/>
    <xsd:import namespace="9e19d5d2-1baa-4ef6-a4a1-37f105998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851c4-411e-4def-886c-c6e17a54d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9ef2dd69-931e-40cb-8847-4324b29de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9d5d2-1baa-4ef6-a4a1-37f105998ae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29bf8f-51f6-49f9-8ec3-a8f44e9e30b9}" ma:internalName="TaxCatchAll" ma:showField="CatchAllData" ma:web="9e19d5d2-1baa-4ef6-a4a1-37f105998a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99E5F9-437F-4260-9B91-E2439F337C52}">
  <ds:schemaRefs>
    <ds:schemaRef ds:uri="http://schemas.microsoft.com/office/2006/metadata/properties"/>
    <ds:schemaRef ds:uri="http://schemas.microsoft.com/office/infopath/2007/PartnerControls"/>
    <ds:schemaRef ds:uri="93c851c4-411e-4def-886c-c6e17a54d8b3"/>
    <ds:schemaRef ds:uri="9e19d5d2-1baa-4ef6-a4a1-37f105998ae7"/>
  </ds:schemaRefs>
</ds:datastoreItem>
</file>

<file path=customXml/itemProps2.xml><?xml version="1.0" encoding="utf-8"?>
<ds:datastoreItem xmlns:ds="http://schemas.openxmlformats.org/officeDocument/2006/customXml" ds:itemID="{2B15B7B8-A023-4595-AF44-DF21230C61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0A9827-D953-4C30-A45A-FEBA090FB6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c851c4-411e-4def-886c-c6e17a54d8b3"/>
    <ds:schemaRef ds:uri="9e19d5d2-1baa-4ef6-a4a1-37f105998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Bildschirmpräsentation (4:3)</PresentationFormat>
  <Paragraphs>244</Paragraphs>
  <Slides>24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Aptos Narrow</vt:lpstr>
      <vt:lpstr>Arial</vt:lpstr>
      <vt:lpstr>Calibri</vt:lpstr>
      <vt:lpstr>Wingdings</vt:lpstr>
      <vt:lpstr>Larissa</vt:lpstr>
      <vt:lpstr>RVB Mitgliederversammlung</vt:lpstr>
      <vt:lpstr>Tagesordnung</vt:lpstr>
      <vt:lpstr>Bericht Saison 2025</vt:lpstr>
      <vt:lpstr>Bericht Saison 2025</vt:lpstr>
      <vt:lpstr>Wahlen </vt:lpstr>
      <vt:lpstr>Ausblick 2026</vt:lpstr>
      <vt:lpstr>Ausblick 2026</vt:lpstr>
      <vt:lpstr>Ausblick 2026</vt:lpstr>
      <vt:lpstr>Vorschlag 2026 Bodenseemeisterschaft der Kurzstrecken</vt:lpstr>
      <vt:lpstr>Vorschlag 2026 Bodenseemeisterschaft der Langstrecken</vt:lpstr>
      <vt:lpstr>Vorschlag 2026 Zweihand-Bodenseemeisterschaft</vt:lpstr>
      <vt:lpstr>Ausblick 2026</vt:lpstr>
      <vt:lpstr>Ausblick Saison 2026</vt:lpstr>
      <vt:lpstr>Ausblick Saison 2026</vt:lpstr>
      <vt:lpstr>Ausblick Saison 2026</vt:lpstr>
      <vt:lpstr>Ausblick Saison 2026</vt:lpstr>
      <vt:lpstr>Ausblick Saison 2026</vt:lpstr>
      <vt:lpstr>Ausblick Saison 2026</vt:lpstr>
      <vt:lpstr>Ausblick Saison 2026</vt:lpstr>
      <vt:lpstr>Kassenbericht 2025</vt:lpstr>
      <vt:lpstr>Sponsoring</vt:lpstr>
      <vt:lpstr>Anpassung Mitgliedsbeitrag</vt:lpstr>
      <vt:lpstr>Verschiedenes, Ausklang</vt:lpstr>
      <vt:lpstr>RVB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 Regatten am Bodensee</dc:title>
  <dc:creator>Carsten Ortlieb</dc:creator>
  <cp:lastModifiedBy>Dietmar Lenz</cp:lastModifiedBy>
  <cp:revision>123</cp:revision>
  <dcterms:created xsi:type="dcterms:W3CDTF">2014-11-05T16:47:15Z</dcterms:created>
  <dcterms:modified xsi:type="dcterms:W3CDTF">2026-01-21T17:46:32Z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0x010100FC60F17295FBDA4D83E94D8A45908351</vt:lpwstr>
  </property>
  <property fmtid="{D5CDD505-2E9C-101B-9397-08002B2CF9AE}" pid="3" name="MediaServiceImageTags">
    <vt:lpwstr/>
  </property>
</Properties>
</file>